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mic Sans MS" panose="030F0702030302020204" pitchFamily="66" charset="0"/>
      <p:regular r:id="rId28"/>
      <p:bold r:id="rId29"/>
      <p:italic r:id="rId30"/>
      <p:boldItalic r:id="rId31"/>
    </p:embeddedFont>
    <p:embeddedFont>
      <p:font typeface="Book Antiqua" panose="02040602050305030304" pitchFamily="18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8957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blipFill rotWithShape="1">
            <a:blip r:embed="rId2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426128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2"/>
          </p:nvPr>
        </p:nvSpPr>
        <p:spPr>
          <a:xfrm>
            <a:off x="4648200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blipFill rotWithShape="1">
            <a:blip r:embed="rId2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69803"/>
            </a:schemeClr>
          </a:solidFill>
          <a:ln w="9525" cap="flat" cmpd="sng">
            <a:solidFill>
              <a:srgbClr val="6B7C7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7786826" y="4625268"/>
            <a:ext cx="76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9525" cap="flat" cmpd="dbl">
            <a:solidFill>
              <a:srgbClr val="6B7C7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ctr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ctr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ctr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47534C"/>
              </a:buClr>
              <a:buSzPts val="4000"/>
              <a:buFont typeface="Book Antiqua"/>
              <a:buNone/>
              <a:defRPr sz="4000" b="0" i="0" u="none" strike="noStrike" cap="none">
                <a:solidFill>
                  <a:srgbClr val="47534C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blipFill rotWithShape="1">
            <a:blip r:embed="rId2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6" name="Google Shape;56;p6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8" name="Google Shape;5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47534C"/>
              </a:buClr>
              <a:buSzPts val="4000"/>
              <a:buFont typeface="Book Antiqua"/>
              <a:buNone/>
              <a:defRPr sz="4000" b="0" i="0" u="none" strike="noStrike" cap="none">
                <a:solidFill>
                  <a:srgbClr val="47534C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6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9525" cap="flat" cmpd="dbl">
            <a:solidFill>
              <a:srgbClr val="6B7C7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2"/>
          </p:nvPr>
        </p:nvSpPr>
        <p:spPr>
          <a:xfrm>
            <a:off x="426128" y="2438400"/>
            <a:ext cx="4040188" cy="368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3"/>
          </p:nvPr>
        </p:nvSpPr>
        <p:spPr>
          <a:xfrm>
            <a:off x="4645025" y="1722438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ctr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body" idx="4"/>
          </p:nvPr>
        </p:nvSpPr>
        <p:spPr>
          <a:xfrm>
            <a:off x="4645025" y="2438400"/>
            <a:ext cx="4041775" cy="3687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0" name="Google Shape;80;p9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blipFill rotWithShape="1">
            <a:blip r:embed="rId2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1" name="Google Shape;81;p9"/>
          <p:cNvSpPr txBox="1">
            <a:spLocks noGrp="1"/>
          </p:cNvSpPr>
          <p:nvPr>
            <p:ph type="body" idx="1"/>
          </p:nvPr>
        </p:nvSpPr>
        <p:spPr>
          <a:xfrm>
            <a:off x="3886200" y="685800"/>
            <a:ext cx="4572000" cy="5257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9525" cap="flat" cmpd="dbl">
            <a:solidFill>
              <a:srgbClr val="6B7C7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9"/>
          <p:cNvSpPr txBox="1">
            <a:spLocks noGrp="1"/>
          </p:cNvSpPr>
          <p:nvPr>
            <p:ph type="body" idx="2"/>
          </p:nvPr>
        </p:nvSpPr>
        <p:spPr>
          <a:xfrm>
            <a:off x="769000" y="2971800"/>
            <a:ext cx="2298634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47534C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2000"/>
              <a:buFont typeface="Book Antiqua"/>
              <a:buNone/>
              <a:defRPr sz="20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blipFill rotWithShape="1">
            <a:blip r:embed="rId2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2" name="Google Shape;92;p10"/>
          <p:cNvSpPr>
            <a:spLocks noGrp="1"/>
          </p:cNvSpPr>
          <p:nvPr>
            <p:ph type="pic" idx="2"/>
          </p:nvPr>
        </p:nvSpPr>
        <p:spPr>
          <a:xfrm>
            <a:off x="685800" y="621437"/>
            <a:ext cx="7772400" cy="43315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5" name="Google Shape;95;p10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" name="Google Shape;9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8" name="Google Shape;98;p10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9" name="Google Shape;99;p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0" name="Google Shape;100;p10"/>
          <p:cNvSpPr txBox="1">
            <a:spLocks noGrp="1"/>
          </p:cNvSpPr>
          <p:nvPr>
            <p:ph type="body" idx="1"/>
          </p:nvPr>
        </p:nvSpPr>
        <p:spPr>
          <a:xfrm>
            <a:off x="956289" y="5656556"/>
            <a:ext cx="7244736" cy="401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ctr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1" name="Google Shape;101;p10"/>
          <p:cNvSpPr txBox="1"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2000"/>
              <a:buFont typeface="Book Antiqua"/>
              <a:buNone/>
              <a:defRPr sz="20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4" name="Google Shape;104;p11"/>
          <p:cNvSpPr txBox="1">
            <a:spLocks noGrp="1"/>
          </p:cNvSpPr>
          <p:nvPr>
            <p:ph type="body" idx="1"/>
          </p:nvPr>
        </p:nvSpPr>
        <p:spPr>
          <a:xfrm rot="5400000">
            <a:off x="2385218" y="-175419"/>
            <a:ext cx="43735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5" name="Google Shape;10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0" name="Google Shape;110;p12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12"/>
          <p:cNvSpPr txBox="1">
            <a:spLocks noGrp="1"/>
          </p:cNvSpPr>
          <p:nvPr>
            <p:ph type="title"/>
          </p:nvPr>
        </p:nvSpPr>
        <p:spPr>
          <a:xfrm rot="5400000">
            <a:off x="4896852" y="2547152"/>
            <a:ext cx="5788981" cy="148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2"/>
          <p:cNvSpPr txBox="1">
            <a:spLocks noGrp="1"/>
          </p:cNvSpPr>
          <p:nvPr>
            <p:ph type="body" idx="1"/>
          </p:nvPr>
        </p:nvSpPr>
        <p:spPr>
          <a:xfrm rot="5400000">
            <a:off x="647699" y="190500"/>
            <a:ext cx="5791201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3" name="Google Shape;113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4" name="Google Shape;114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15" name="Google Shape;115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blipFill rotWithShape="1">
            <a:blip r:embed="rId13">
              <a:alphaModFix/>
            </a:blip>
            <a:tile tx="0" ty="0" sx="100000" sy="100000" flip="none" algn="tl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" name="Google Shape;18;p1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  <a:defRPr sz="3500" b="0" i="0" u="none" strike="noStrike" cap="none">
                <a:solidFill>
                  <a:srgbClr val="6B7C7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467544" y="656953"/>
            <a:ext cx="7922840" cy="2303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50021"/>
              </a:buClr>
              <a:buSzPts val="4000"/>
              <a:buFont typeface="Comic Sans MS"/>
              <a:buNone/>
            </a:pPr>
            <a:r>
              <a:rPr lang="ru-RU" sz="4000" b="1" i="1" u="none" strike="noStrike" cap="none" smtClean="0">
                <a:solidFill>
                  <a:srgbClr val="A50021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РЕШЕНИЕ </a:t>
            </a:r>
            <a:r>
              <a:rPr lang="ru-RU" sz="4000" b="1" i="1" u="none" strike="noStrike" cap="none">
                <a:solidFill>
                  <a:srgbClr val="A5002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КВАДРАТНЫХ </a:t>
            </a:r>
            <a:r>
              <a:rPr lang="ru-RU" sz="4000" b="1" i="1" u="none" strike="noStrike" cap="none" smtClean="0">
                <a:solidFill>
                  <a:srgbClr val="A50021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УРАВНЕНИЙ</a:t>
            </a:r>
            <a:endParaRPr sz="3800" b="0" i="0" u="none" strike="noStrike" cap="none" dirty="0">
              <a:solidFill>
                <a:srgbClr val="6B7C72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3759200" y="639763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21309" y="2967335"/>
            <a:ext cx="2701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8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класс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6021288"/>
            <a:ext cx="7176966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cap="none" spc="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Автор: учитель МОУ «</a:t>
            </a:r>
            <a:r>
              <a:rPr lang="ru-RU" b="1" cap="none" spc="0" dirty="0" err="1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Беляницкая</a:t>
            </a:r>
            <a:r>
              <a:rPr lang="ru-RU" b="1" cap="none" spc="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СОШ» Селезнева Светлана Александровна</a:t>
            </a:r>
            <a:endParaRPr lang="ru-RU" b="1" cap="none" spc="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 txBox="1">
            <a:spLocks noGrp="1"/>
          </p:cNvSpPr>
          <p:nvPr>
            <p:ph type="title"/>
          </p:nvPr>
        </p:nvSpPr>
        <p:spPr>
          <a:xfrm>
            <a:off x="-252536" y="399753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7569"/>
              </a:buClr>
              <a:buSzPts val="4400"/>
              <a:buFont typeface="Book Antiqua"/>
              <a:buNone/>
            </a:pPr>
            <a:r>
              <a:rPr lang="ru-RU" sz="4400" b="1" i="0" u="none" strike="noStrike" cap="none">
                <a:solidFill>
                  <a:srgbClr val="FF7569"/>
                </a:solidFill>
                <a:latin typeface="Book Antiqua"/>
                <a:ea typeface="Book Antiqua"/>
                <a:cs typeface="Book Antiqua"/>
                <a:sym typeface="Book Antiqua"/>
              </a:rPr>
              <a:t>Чьи это слова?</a:t>
            </a:r>
            <a:endParaRPr sz="4400" b="1" i="0" u="none" strike="noStrike" cap="none">
              <a:solidFill>
                <a:srgbClr val="FF7569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127" name="Google Shape;127;p14"/>
          <p:cNvSpPr txBox="1">
            <a:spLocks noGrp="1"/>
          </p:cNvSpPr>
          <p:nvPr>
            <p:ph type="body" idx="1"/>
          </p:nvPr>
        </p:nvSpPr>
        <p:spPr>
          <a:xfrm>
            <a:off x="457200" y="1772817"/>
            <a:ext cx="8229600" cy="3528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" name="Google Shape;128;p14"/>
          <p:cNvSpPr/>
          <p:nvPr/>
        </p:nvSpPr>
        <p:spPr>
          <a:xfrm>
            <a:off x="750287" y="2967335"/>
            <a:ext cx="7643439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4E491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МАТЕМАТИКУ УЖЕ ЗАТЕМ УЧИТЬ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4E491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НАДО, ЧТО ОНА УМ В ПОРЯДОК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>
                <a:solidFill>
                  <a:srgbClr val="4E491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ПРИВОДИТ» </a:t>
            </a:r>
            <a:endParaRPr sz="3600" b="1" i="0" u="none" strike="noStrike" cap="none">
              <a:solidFill>
                <a:srgbClr val="4E491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p14"/>
          <p:cNvSpPr/>
          <p:nvPr/>
        </p:nvSpPr>
        <p:spPr>
          <a:xfrm>
            <a:off x="2572901" y="5589240"/>
            <a:ext cx="5820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i="0" u="none" strike="noStrike" cap="none">
                <a:solidFill>
                  <a:srgbClr val="FF756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М.В. Ломоносов</a:t>
            </a:r>
            <a:endParaRPr sz="5400" b="1" i="0" u="none" strike="noStrike" cap="none">
              <a:solidFill>
                <a:srgbClr val="FF756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6379" y="404664"/>
            <a:ext cx="2737621" cy="20882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lt2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/>
          <p:nvPr/>
        </p:nvSpPr>
        <p:spPr>
          <a:xfrm rot="778404">
            <a:off x="539750" y="2752725"/>
            <a:ext cx="7924800" cy="4105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89074"/>
                </a:moveTo>
                <a:cubicBezTo>
                  <a:pt x="53228" y="44512"/>
                  <a:pt x="106480" y="0"/>
                  <a:pt x="113240" y="5162"/>
                </a:cubicBezTo>
                <a:cubicBezTo>
                  <a:pt x="120000" y="10324"/>
                  <a:pt x="80290" y="65162"/>
                  <a:pt x="40604" y="120000"/>
                </a:cubicBezTo>
              </a:path>
            </a:pathLst>
          </a:custGeom>
          <a:noFill/>
          <a:ln w="9525" cap="flat" cmpd="sng">
            <a:solidFill>
              <a:schemeClr val="fol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250825" y="1341438"/>
            <a:ext cx="8497888" cy="447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уравнение вида 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ах</a:t>
            </a:r>
            <a:r>
              <a:rPr lang="ru-RU" sz="2400" b="1" i="1" u="none" baseline="30000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+ вх +с = 0</a:t>
            </a: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где  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</a:t>
            </a: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–переменная,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2400" b="1" i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</a:t>
            </a:r>
            <a:r>
              <a:rPr lang="ru-RU" sz="2400" b="1" i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и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с </a:t>
            </a:r>
            <a:r>
              <a:rPr lang="ru-RU" sz="2400" b="1" i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некоторые числа,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причем</a:t>
            </a:r>
            <a:r>
              <a:rPr lang="ru-RU" sz="2400" b="1" i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400" b="1" i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     </a:t>
            </a:r>
            <a:r>
              <a:rPr lang="ru-RU" sz="2400" b="1" u="none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0</a:t>
            </a:r>
            <a:r>
              <a:rPr lang="ru-RU" sz="2400" b="1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  <a:p>
            <a:pPr marL="0" marR="0" lvl="0" indent="152400" algn="ctr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b="1" u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7" name="Google Shape;13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3800" y="4365625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/>
          <p:nvPr/>
        </p:nvSpPr>
        <p:spPr>
          <a:xfrm>
            <a:off x="1763713" y="404813"/>
            <a:ext cx="6624637" cy="124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 u="sng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ОПРЕДЕЛЕНИЕ:</a:t>
            </a:r>
            <a:r>
              <a:rPr lang="ru-RU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Квадратным уравнением</a:t>
            </a:r>
            <a:r>
              <a:rPr lang="ru-RU" sz="2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400" b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называется</a:t>
            </a:r>
            <a:endParaRPr/>
          </a:p>
        </p:txBody>
      </p:sp>
      <p:pic>
        <p:nvPicPr>
          <p:cNvPr id="141" name="Google Shape;14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/>
          <p:nvPr/>
        </p:nvSpPr>
        <p:spPr>
          <a:xfrm>
            <a:off x="971600" y="3140968"/>
            <a:ext cx="5976664" cy="36004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15"/>
          <p:cNvSpPr/>
          <p:nvPr/>
        </p:nvSpPr>
        <p:spPr>
          <a:xfrm>
            <a:off x="971600" y="3495799"/>
            <a:ext cx="7612210" cy="43725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5"/>
          <p:cNvSpPr/>
          <p:nvPr/>
        </p:nvSpPr>
        <p:spPr>
          <a:xfrm>
            <a:off x="974279" y="3938265"/>
            <a:ext cx="7612210" cy="43725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7" name="Google Shape;147;p15"/>
          <p:cNvSpPr/>
          <p:nvPr/>
        </p:nvSpPr>
        <p:spPr>
          <a:xfrm>
            <a:off x="250825" y="4375522"/>
            <a:ext cx="8713663" cy="236584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/>
          <p:nvPr/>
        </p:nvSpPr>
        <p:spPr>
          <a:xfrm rot="765111">
            <a:off x="539750" y="2752725"/>
            <a:ext cx="7924800" cy="4105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89074"/>
                </a:moveTo>
                <a:cubicBezTo>
                  <a:pt x="53228" y="44512"/>
                  <a:pt x="106480" y="0"/>
                  <a:pt x="113240" y="5162"/>
                </a:cubicBezTo>
                <a:cubicBezTo>
                  <a:pt x="120000" y="10324"/>
                  <a:pt x="80290" y="65162"/>
                  <a:pt x="40604" y="120000"/>
                </a:cubicBezTo>
              </a:path>
            </a:pathLst>
          </a:custGeom>
          <a:noFill/>
          <a:ln w="9525" cap="flat" cmpd="sng">
            <a:solidFill>
              <a:schemeClr val="fol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611188" y="1916113"/>
            <a:ext cx="3384550" cy="6508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ПОЛНЫЕ</a:t>
            </a:r>
            <a:b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КВАДРАТНЫЕ УРАВНЕНИЯ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4787900" y="1916113"/>
            <a:ext cx="3384550" cy="6508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НЕПОЛНЫЕ</a:t>
            </a:r>
            <a:b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КВАДРАТНЫЕ УРАВНЕНИЯ</a:t>
            </a:r>
            <a:endParaRPr/>
          </a:p>
        </p:txBody>
      </p:sp>
      <p:sp>
        <p:nvSpPr>
          <p:cNvPr id="155" name="Google Shape;155;p16"/>
          <p:cNvSpPr txBox="1"/>
          <p:nvPr/>
        </p:nvSpPr>
        <p:spPr>
          <a:xfrm>
            <a:off x="2555875" y="981075"/>
            <a:ext cx="4032250" cy="3762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КВАДРАТНЫЕ УРАВНЕНИЯ</a:t>
            </a:r>
            <a:endParaRPr/>
          </a:p>
        </p:txBody>
      </p:sp>
      <p:cxnSp>
        <p:nvCxnSpPr>
          <p:cNvPr id="156" name="Google Shape;156;p16"/>
          <p:cNvCxnSpPr/>
          <p:nvPr/>
        </p:nvCxnSpPr>
        <p:spPr>
          <a:xfrm flipH="1">
            <a:off x="2051050" y="1341438"/>
            <a:ext cx="1296988" cy="57467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57" name="Google Shape;157;p16"/>
          <p:cNvCxnSpPr/>
          <p:nvPr/>
        </p:nvCxnSpPr>
        <p:spPr>
          <a:xfrm>
            <a:off x="5219700" y="1341438"/>
            <a:ext cx="1296988" cy="57467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8" name="Google Shape;158;p16"/>
          <p:cNvSpPr txBox="1"/>
          <p:nvPr/>
        </p:nvSpPr>
        <p:spPr>
          <a:xfrm>
            <a:off x="971550" y="2924175"/>
            <a:ext cx="2879725" cy="3762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 ≠ 0,  в ≠ 0,   с ≠ 0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5148263" y="2924175"/>
            <a:ext cx="3024187" cy="37623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 ≠ 0,  в = 0,  с = 0</a:t>
            </a:r>
            <a:endParaRPr/>
          </a:p>
        </p:txBody>
      </p:sp>
      <p:cxnSp>
        <p:nvCxnSpPr>
          <p:cNvPr id="160" name="Google Shape;160;p16"/>
          <p:cNvCxnSpPr/>
          <p:nvPr/>
        </p:nvCxnSpPr>
        <p:spPr>
          <a:xfrm>
            <a:off x="2124075" y="2565400"/>
            <a:ext cx="0" cy="35877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1" name="Google Shape;161;p16"/>
          <p:cNvCxnSpPr/>
          <p:nvPr/>
        </p:nvCxnSpPr>
        <p:spPr>
          <a:xfrm>
            <a:off x="6443663" y="2565400"/>
            <a:ext cx="0" cy="35877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62" name="Google Shape;162;p16"/>
          <p:cNvSpPr txBox="1"/>
          <p:nvPr/>
        </p:nvSpPr>
        <p:spPr>
          <a:xfrm>
            <a:off x="1258888" y="4221163"/>
            <a:ext cx="1728787" cy="161448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+5х-7=0</a:t>
            </a:r>
            <a:endParaRPr/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6х+х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-3=0</a:t>
            </a:r>
            <a:endParaRPr/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-8х-7=0</a:t>
            </a:r>
            <a:endParaRPr/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25-10х+х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=0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5508625" y="4221163"/>
            <a:ext cx="1800225" cy="161448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3х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-2х=0</a:t>
            </a:r>
            <a:endParaRPr/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2х+х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=0</a:t>
            </a:r>
            <a:endParaRPr/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125+5х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=0</a:t>
            </a:r>
            <a:endParaRPr/>
          </a:p>
          <a:p>
            <a:pPr marL="0" marR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49х</a:t>
            </a:r>
            <a:r>
              <a:rPr lang="ru-RU" sz="1800" b="1" i="1" baseline="30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-81=0</a:t>
            </a:r>
            <a:endParaRPr/>
          </a:p>
        </p:txBody>
      </p:sp>
      <p:cxnSp>
        <p:nvCxnSpPr>
          <p:cNvPr id="164" name="Google Shape;164;p16"/>
          <p:cNvCxnSpPr/>
          <p:nvPr/>
        </p:nvCxnSpPr>
        <p:spPr>
          <a:xfrm>
            <a:off x="2124075" y="3284538"/>
            <a:ext cx="0" cy="93662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65" name="Google Shape;165;p16"/>
          <p:cNvCxnSpPr/>
          <p:nvPr/>
        </p:nvCxnSpPr>
        <p:spPr>
          <a:xfrm>
            <a:off x="6443663" y="3284538"/>
            <a:ext cx="0" cy="93662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7" descr="C:\Users\БИДЖО\Pictures\i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8104" y="5387734"/>
            <a:ext cx="2207026" cy="1449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/>
          <p:nvPr/>
        </p:nvSpPr>
        <p:spPr>
          <a:xfrm>
            <a:off x="182532" y="1915566"/>
            <a:ext cx="4105275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1 вариант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6х</a:t>
            </a:r>
            <a:r>
              <a:rPr lang="ru-RU" sz="24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х + 4 = 0 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12х  -  х</a:t>
            </a:r>
            <a:r>
              <a:rPr lang="ru-RU" sz="24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 0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8 + 5х</a:t>
            </a:r>
            <a:r>
              <a:rPr lang="ru-RU" sz="24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2 вариант</a:t>
            </a:r>
            <a:endParaRPr sz="2400" b="1" i="1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х – 6х</a:t>
            </a:r>
            <a:r>
              <a:rPr lang="ru-RU" sz="24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- х + х</a:t>
            </a:r>
            <a:r>
              <a:rPr lang="ru-RU" sz="24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15 = 0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- 9х</a:t>
            </a:r>
            <a:r>
              <a:rPr lang="ru-RU" sz="24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+ 3 = 0 </a:t>
            </a:r>
            <a:endParaRPr sz="2400" i="1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 i="1">
              <a:solidFill>
                <a:srgbClr val="CC3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4719782" y="1911926"/>
            <a:ext cx="4104440" cy="433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1 вариант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а = 6, в = -1, с = 4;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а = -1, в = 12, с = 0;</a:t>
            </a:r>
            <a:endParaRPr sz="2400" b="1" i="1">
              <a:solidFill>
                <a:srgbClr val="CC33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а = 5, в = 0, с = 8;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2 вариант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а = -6, в =1, с = 0;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а = 1, в =-1, с = -15;</a:t>
            </a:r>
            <a:endParaRPr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а = -9, в = 0, с = 3.</a:t>
            </a:r>
            <a:endParaRPr sz="2400" b="1" i="1">
              <a:solidFill>
                <a:srgbClr val="CC33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1835150" y="333375"/>
            <a:ext cx="5976938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Определите коэффициенты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квадратного уравнения:</a:t>
            </a:r>
            <a:endParaRPr sz="32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/>
          <p:nvPr/>
        </p:nvSpPr>
        <p:spPr>
          <a:xfrm rot="765111">
            <a:off x="539750" y="2752725"/>
            <a:ext cx="7924800" cy="41052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89074"/>
                </a:moveTo>
                <a:cubicBezTo>
                  <a:pt x="53228" y="44512"/>
                  <a:pt x="106480" y="0"/>
                  <a:pt x="113240" y="5162"/>
                </a:cubicBezTo>
                <a:cubicBezTo>
                  <a:pt x="120000" y="10324"/>
                  <a:pt x="80290" y="65162"/>
                  <a:pt x="40604" y="120000"/>
                </a:cubicBezTo>
              </a:path>
            </a:pathLst>
          </a:custGeom>
          <a:noFill/>
          <a:ln w="9525" cap="flat" cmpd="sng">
            <a:solidFill>
              <a:schemeClr val="fol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p19"/>
          <p:cNvSpPr txBox="1"/>
          <p:nvPr/>
        </p:nvSpPr>
        <p:spPr>
          <a:xfrm>
            <a:off x="1187450" y="549275"/>
            <a:ext cx="6624638" cy="86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РЕШЕНИЕ </a:t>
            </a:r>
            <a:endParaRPr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НЕПОЛНЫХ   КВАДРАТНЫХ  УРАВНЕНИЙ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900113" y="2133600"/>
            <a:ext cx="1585912" cy="86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в=0</a:t>
            </a:r>
            <a:endParaRPr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ах</a:t>
            </a:r>
            <a:r>
              <a:rPr lang="ru-RU" sz="2000" b="1" i="1" baseline="30000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+с=0</a:t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3708400" y="2133600"/>
            <a:ext cx="1657350" cy="86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с=0</a:t>
            </a:r>
            <a:endParaRPr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ах</a:t>
            </a:r>
            <a:r>
              <a:rPr lang="ru-RU" sz="2000" b="1" i="1" baseline="30000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+вх=0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6516688" y="2133600"/>
            <a:ext cx="1584325" cy="863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в,с=0</a:t>
            </a:r>
            <a:endParaRPr/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ах</a:t>
            </a:r>
            <a:r>
              <a:rPr lang="ru-RU" sz="2000" b="1" i="1" baseline="30000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=0</a:t>
            </a:r>
            <a:endParaRPr/>
          </a:p>
        </p:txBody>
      </p:sp>
      <p:cxnSp>
        <p:nvCxnSpPr>
          <p:cNvPr id="191" name="Google Shape;191;p19"/>
          <p:cNvCxnSpPr/>
          <p:nvPr/>
        </p:nvCxnSpPr>
        <p:spPr>
          <a:xfrm flipH="1">
            <a:off x="1258888" y="1412875"/>
            <a:ext cx="865187" cy="72072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2" name="Google Shape;192;p19"/>
          <p:cNvCxnSpPr/>
          <p:nvPr/>
        </p:nvCxnSpPr>
        <p:spPr>
          <a:xfrm>
            <a:off x="4500563" y="1412875"/>
            <a:ext cx="0" cy="72072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3" name="Google Shape;193;p19"/>
          <p:cNvCxnSpPr/>
          <p:nvPr/>
        </p:nvCxnSpPr>
        <p:spPr>
          <a:xfrm>
            <a:off x="6588125" y="1412875"/>
            <a:ext cx="863600" cy="720725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4" name="Google Shape;194;p19"/>
          <p:cNvSpPr txBox="1"/>
          <p:nvPr/>
        </p:nvSpPr>
        <p:spPr>
          <a:xfrm>
            <a:off x="250825" y="3409950"/>
            <a:ext cx="2881313" cy="32480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1.Перенос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 правую часть уравнения.</a:t>
            </a:r>
            <a:endParaRPr/>
          </a:p>
          <a:p>
            <a:pPr marL="342900" marR="0" lvl="0" indent="-34290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ах</a:t>
            </a:r>
            <a:r>
              <a:rPr lang="ru-RU" sz="1400" b="1" i="1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= -с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2.Деление обеих частей уравнения на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/>
          </a:p>
          <a:p>
            <a:pPr marL="342900" marR="0" lvl="0" indent="-34290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  <a:r>
              <a:rPr lang="ru-RU" sz="1400" b="1" i="1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= -с/а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3.Если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–с/а&gt;0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-два решения: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  <a:r>
              <a:rPr lang="ru-RU" sz="1400" b="1" i="1" baseline="-25000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         и  х</a:t>
            </a:r>
            <a:r>
              <a:rPr lang="ru-RU" sz="1400" b="1" i="1" baseline="-25000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-</a:t>
            </a:r>
            <a:endParaRPr sz="1400" b="1" i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Если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–с/а&lt;0 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- нет решений </a:t>
            </a:r>
            <a:endParaRPr sz="1800" b="1" i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5" name="Google Shape;195;p19"/>
          <p:cNvSpPr txBox="1"/>
          <p:nvPr/>
        </p:nvSpPr>
        <p:spPr>
          <a:xfrm>
            <a:off x="3348038" y="3573463"/>
            <a:ext cx="2663825" cy="244157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400"/>
              <a:buFont typeface="Comic Sans MS"/>
              <a:buAutoNum type="arabicPeriod"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Вынесение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за скобки: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х(ах + в) = 0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2.   Разбиение уравнения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на два равносильных:</a:t>
            </a:r>
            <a:endParaRPr/>
          </a:p>
          <a:p>
            <a:pPr marL="342900" marR="0" lvl="0" indent="-34290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х=0     и     ах + в = 0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 Два решения: </a:t>
            </a:r>
            <a:endParaRPr/>
          </a:p>
          <a:p>
            <a:pPr marL="342900" marR="0" lvl="0" indent="-34290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х = 0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и 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= -в/а</a:t>
            </a:r>
            <a:endParaRPr sz="1400" b="1" i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6" name="Google Shape;196;p19"/>
          <p:cNvSpPr txBox="1"/>
          <p:nvPr/>
        </p:nvSpPr>
        <p:spPr>
          <a:xfrm>
            <a:off x="6300788" y="3573463"/>
            <a:ext cx="2519362" cy="148431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9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1.Деление обеих частей уравнения на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а.</a:t>
            </a:r>
            <a:endParaRPr/>
          </a:p>
          <a:p>
            <a:pPr marL="0" marR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х</a:t>
            </a:r>
            <a:r>
              <a:rPr lang="ru-RU" sz="1400" b="1" i="1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  <a:p>
            <a:pPr marL="0" marR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ru-RU" sz="14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2.Одно решение: </a:t>
            </a:r>
            <a:r>
              <a:rPr lang="ru-RU" sz="14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= 0.</a:t>
            </a:r>
            <a:endParaRPr/>
          </a:p>
          <a:p>
            <a:pPr marL="0" marR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1400" b="1" i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197" name="Google Shape;197;p19"/>
          <p:cNvCxnSpPr/>
          <p:nvPr/>
        </p:nvCxnSpPr>
        <p:spPr>
          <a:xfrm>
            <a:off x="4500563" y="2997200"/>
            <a:ext cx="0" cy="576263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8" name="Google Shape;198;p19"/>
          <p:cNvCxnSpPr/>
          <p:nvPr/>
        </p:nvCxnSpPr>
        <p:spPr>
          <a:xfrm>
            <a:off x="1619250" y="2997200"/>
            <a:ext cx="0" cy="576263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9" name="Google Shape;199;p19"/>
          <p:cNvCxnSpPr/>
          <p:nvPr/>
        </p:nvCxnSpPr>
        <p:spPr>
          <a:xfrm>
            <a:off x="7308850" y="2997200"/>
            <a:ext cx="0" cy="576263"/>
          </a:xfrm>
          <a:prstGeom prst="straightConnector1">
            <a:avLst/>
          </a:prstGeom>
          <a:noFill/>
          <a:ln w="9525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00" name="Google Shape;20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1550" y="5589588"/>
            <a:ext cx="431800" cy="503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5875" y="5589588"/>
            <a:ext cx="431800" cy="503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0"/>
          <p:cNvSpPr txBox="1"/>
          <p:nvPr/>
        </p:nvSpPr>
        <p:spPr>
          <a:xfrm>
            <a:off x="755650" y="549275"/>
            <a:ext cx="4679950" cy="29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 baseline="-2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468313" y="476250"/>
            <a:ext cx="80645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1" u="sng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РЕШИ  НЕПОЛНЫЕ УРАВНЕНИЯ</a:t>
            </a:r>
            <a:r>
              <a:rPr lang="ru-RU" sz="3200" b="1" i="1" u="sng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: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1042988" y="1916113"/>
            <a:ext cx="61928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1" baseline="-25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827088" y="1268413"/>
            <a:ext cx="7705725" cy="4093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>
              <a:solidFill>
                <a:srgbClr val="CC33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 вариант:                                  2 вариант: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1" i="1">
              <a:solidFill>
                <a:srgbClr val="CC33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а) 2х + 3х</a:t>
            </a:r>
            <a:r>
              <a:rPr lang="ru-RU" sz="2000" i="1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0                                        а) 3х</a:t>
            </a:r>
            <a:r>
              <a:rPr lang="ru-RU" sz="2000" i="1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2х = 0            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б) 3х</a:t>
            </a:r>
            <a:r>
              <a:rPr lang="ru-RU" sz="2000" i="1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243= 0                                     б) 125 - 5х</a:t>
            </a:r>
            <a:r>
              <a:rPr lang="ru-RU" sz="2000" i="1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0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в) 6х</a:t>
            </a:r>
            <a:r>
              <a:rPr lang="ru-RU" sz="2000" i="1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= -10х – 2х( 5 – 3х).                  в) -12х – 6х(2 – 3х) = 18х</a:t>
            </a:r>
            <a:r>
              <a:rPr lang="ru-RU" sz="2000" i="1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0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</a:t>
            </a:r>
            <a:endParaRPr sz="20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>
            <a:spLocks noGrp="1"/>
          </p:cNvSpPr>
          <p:nvPr>
            <p:ph type="title"/>
          </p:nvPr>
        </p:nvSpPr>
        <p:spPr>
          <a:xfrm>
            <a:off x="-468560" y="116632"/>
            <a:ext cx="8229600" cy="63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E491A"/>
              </a:buClr>
              <a:buSzPts val="3200"/>
              <a:buFont typeface="Book Antiqua"/>
              <a:buNone/>
            </a:pPr>
            <a:r>
              <a:rPr lang="ru-RU" sz="3200" b="1" i="0" u="none" strike="noStrike" cap="none">
                <a:solidFill>
                  <a:srgbClr val="4E491A"/>
                </a:solidFill>
                <a:latin typeface="Book Antiqua"/>
                <a:ea typeface="Book Antiqua"/>
                <a:cs typeface="Book Antiqua"/>
                <a:sym typeface="Book Antiqua"/>
              </a:rPr>
              <a:t>ПРОВЕРЬ СОСЕДА ПО ПАРТЕ</a:t>
            </a:r>
            <a:endParaRPr sz="3200" b="1" i="0" u="none" strike="noStrike" cap="none">
              <a:solidFill>
                <a:srgbClr val="4E491A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16" name="Google Shape;216;p21"/>
          <p:cNvSpPr txBox="1">
            <a:spLocks noGrp="1"/>
          </p:cNvSpPr>
          <p:nvPr>
            <p:ph type="body" idx="1"/>
          </p:nvPr>
        </p:nvSpPr>
        <p:spPr>
          <a:xfrm>
            <a:off x="683568" y="836712"/>
            <a:ext cx="3816424" cy="5976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1" i="1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1 вариант    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а)</a:t>
            </a:r>
            <a:r>
              <a:rPr lang="ru-RU" sz="222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х(2+3х)=0,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х=0 или 2+3х =0,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3х = -2,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х= -2/3.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Ответ: 0 и -2/3.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б) 3х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243,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243/3,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81,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х =-9, х= 9.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Ответ: -9 и 9.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в) 6х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- 10х -10х + 6х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+10х +10х - 6х</a:t>
            </a:r>
            <a:r>
              <a:rPr lang="ru-RU" sz="222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</a:t>
            </a: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=0,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20х = 0,  х=0.</a:t>
            </a:r>
            <a:endParaRPr sz="2220" b="0" i="1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chemeClr val="accent1"/>
              </a:buClr>
              <a:buSzPts val="2220"/>
              <a:buFont typeface="Arial"/>
              <a:buNone/>
            </a:pPr>
            <a:r>
              <a:rPr lang="ru-RU" sz="2220" b="0" i="1" u="none" strike="noStrike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Ответ: 0.</a:t>
            </a:r>
            <a:endParaRPr sz="2220" b="0" i="0" u="none" strike="noStrike" cap="non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p21"/>
          <p:cNvSpPr txBox="1">
            <a:spLocks noGrp="1"/>
          </p:cNvSpPr>
          <p:nvPr>
            <p:ph type="body" idx="2"/>
          </p:nvPr>
        </p:nvSpPr>
        <p:spPr>
          <a:xfrm>
            <a:off x="4355976" y="764704"/>
            <a:ext cx="4019446" cy="5256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1" i="1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2 вариант    </a:t>
            </a:r>
            <a:endParaRPr sz="2400" b="1" i="1" u="none" strike="noStrike" cap="non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1" i="1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а) х(3х -2) =0,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х=0   или   3х-2 =0,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3х = 2, 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х = 2/3.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Ответ: 0 и 2/3.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б) - 5х</a:t>
            </a: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- 125, 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х</a:t>
            </a: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-125/-5,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х</a:t>
            </a: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= 25,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х = - 5,  х = 5.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Ответ: -5 и 5.</a:t>
            </a:r>
            <a:endParaRPr/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в) - 12х -12х +18 х</a:t>
            </a: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- 18 х</a:t>
            </a: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0,</a:t>
            </a:r>
            <a:endParaRPr sz="2200" b="0" i="1" u="none" strike="noStrike" cap="none" baseline="30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- 24х</a:t>
            </a:r>
            <a:r>
              <a:rPr lang="ru-RU" sz="2200" b="0" i="1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0,  х = 0.</a:t>
            </a:r>
            <a:endParaRPr sz="2200" b="0" i="1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None/>
            </a:pPr>
            <a:r>
              <a:rPr lang="ru-RU" sz="2200" b="0" i="1" u="none" strike="noStrike" cap="non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Ответ: 0.</a:t>
            </a:r>
            <a:endParaRPr/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3762" y="0"/>
            <a:ext cx="1950238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/>
          <p:nvPr/>
        </p:nvSpPr>
        <p:spPr>
          <a:xfrm>
            <a:off x="1476375" y="549275"/>
            <a:ext cx="6337300" cy="1169988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Способы решения</a:t>
            </a:r>
            <a:endParaRPr/>
          </a:p>
          <a:p>
            <a:pPr marL="0" marR="0" lvl="0" indent="0" algn="ctr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полных квадратных уравнений</a:t>
            </a:r>
            <a:endParaRPr/>
          </a:p>
        </p:txBody>
      </p:sp>
      <p:sp>
        <p:nvSpPr>
          <p:cNvPr id="224" name="Google Shape;224;p22"/>
          <p:cNvSpPr txBox="1"/>
          <p:nvPr/>
        </p:nvSpPr>
        <p:spPr>
          <a:xfrm>
            <a:off x="1476375" y="2205038"/>
            <a:ext cx="6264275" cy="369331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CC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900"/>
              </a:spcBef>
              <a:spcAft>
                <a:spcPts val="0"/>
              </a:spcAft>
              <a:buNone/>
            </a:pP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90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Comic Sans MS"/>
              <a:buAutoNum type="arabicPeriod"/>
            </a:pPr>
            <a:r>
              <a:rPr lang="ru-RU" sz="1800" b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Выделение полного квадрата</a:t>
            </a: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90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Comic Sans MS"/>
              <a:buAutoNum type="arabicPeriod"/>
            </a:pPr>
            <a:r>
              <a:rPr lang="ru-RU" sz="1800" b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Формула: D = b</a:t>
            </a:r>
            <a:r>
              <a:rPr lang="ru-RU" sz="1800" b="1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1800" b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- 4ac,  x</a:t>
            </a:r>
            <a:r>
              <a:rPr lang="ru-RU" sz="1800" b="1" baseline="-25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1,2</a:t>
            </a:r>
            <a:r>
              <a:rPr lang="ru-RU" sz="1800" b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=</a:t>
            </a: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900"/>
              </a:spcBef>
              <a:spcAft>
                <a:spcPts val="0"/>
              </a:spcAft>
              <a:buClr>
                <a:srgbClr val="000099"/>
              </a:buClr>
              <a:buSzPts val="1800"/>
              <a:buFont typeface="Comic Sans MS"/>
              <a:buAutoNum type="arabicPeriod"/>
            </a:pPr>
            <a:r>
              <a:rPr lang="ru-RU" sz="1800" b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Теорема Виета.</a:t>
            </a: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2860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2860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342900" algn="l" rtl="0">
              <a:spcBef>
                <a:spcPts val="90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4088" y="3573016"/>
            <a:ext cx="742950" cy="515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 txBox="1"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20"/>
              <a:buFont typeface="Book Antiqua"/>
              <a:buNone/>
            </a:pPr>
            <a:r>
              <a:rPr lang="ru-RU" sz="2520" b="1" i="0" u="none" strike="noStrike" cap="none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rPr>
              <a:t>ВЫЧИСЛИ ДИСКРИМИНАНТ И ОПРЕДЕЛИ КОЛИЧЕСТВО КОРНЕЙ КВАДРАТНОГО УРАВНЕНИЯ</a:t>
            </a:r>
            <a:endParaRPr sz="2520" b="1" i="0" u="none" strike="noStrike" cap="none">
              <a:solidFill>
                <a:schemeClr val="dk2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41" name="Google Shape;241;p25"/>
          <p:cNvSpPr txBox="1">
            <a:spLocks noGrp="1"/>
          </p:cNvSpPr>
          <p:nvPr>
            <p:ph type="body" idx="1"/>
          </p:nvPr>
        </p:nvSpPr>
        <p:spPr>
          <a:xfrm>
            <a:off x="426128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1" i="1" u="none" strike="noStrike" cap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/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1 вариант</a:t>
            </a:r>
            <a:endParaRPr/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3х</a:t>
            </a:r>
            <a:r>
              <a:rPr lang="ru-RU" sz="2400" b="1" i="1" u="none" strike="noStrike" cap="none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5х  - 2 = 0</a:t>
            </a: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4х</a:t>
            </a:r>
            <a:r>
              <a:rPr lang="ru-RU" sz="2400" b="1" i="1" u="none" strike="noStrike" cap="none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4х  + 1=  0</a:t>
            </a:r>
            <a:endParaRPr/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х</a:t>
            </a:r>
            <a:r>
              <a:rPr lang="ru-RU" sz="2400" b="1" i="1" u="none" strike="noStrike" cap="none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2х  +3  =  0</a:t>
            </a:r>
            <a:endParaRPr/>
          </a:p>
          <a:p>
            <a:pPr marL="342900" marR="0" lvl="0" indent="-508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p25"/>
          <p:cNvSpPr txBox="1">
            <a:spLocks noGrp="1"/>
          </p:cNvSpPr>
          <p:nvPr>
            <p:ph type="body" idx="2"/>
          </p:nvPr>
        </p:nvSpPr>
        <p:spPr>
          <a:xfrm>
            <a:off x="4648200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</a:t>
            </a:r>
            <a:r>
              <a:rPr lang="ru-RU" sz="2400" b="1" i="1" u="none" strike="noStrike" cap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 вариант</a:t>
            </a:r>
            <a:endParaRPr/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а) 5х</a:t>
            </a:r>
            <a:r>
              <a:rPr lang="ru-RU" sz="2400" b="1" i="1" u="none" strike="noStrike" cap="none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4х  + 2 = 0</a:t>
            </a:r>
            <a:endParaRPr/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б) 4х</a:t>
            </a:r>
            <a:r>
              <a:rPr lang="ru-RU" sz="2400" b="1" i="1" u="none" strike="noStrike" cap="none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3х  -1=  0</a:t>
            </a:r>
            <a:endParaRPr/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в) х</a:t>
            </a:r>
            <a:r>
              <a:rPr lang="ru-RU" sz="2400" b="1" i="1" u="none" strike="noStrike" cap="none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1" i="1" u="none" strike="noStrike" cap="none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– 6х  + 9=  0</a:t>
            </a:r>
            <a:endParaRPr/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CC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"/>
          <p:cNvSpPr txBox="1">
            <a:spLocks noGrp="1"/>
          </p:cNvSpPr>
          <p:nvPr>
            <p:ph type="body" idx="1"/>
          </p:nvPr>
        </p:nvSpPr>
        <p:spPr>
          <a:xfrm>
            <a:off x="426128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</a:t>
            </a:r>
            <a:r>
              <a:rPr lang="ru-RU" sz="2400" b="1" i="1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вариант</a:t>
            </a:r>
            <a:endParaRPr/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а) D =(-5)</a:t>
            </a:r>
            <a:r>
              <a:rPr lang="ru-RU" sz="2400" b="0" i="0" u="none" strike="noStrike" cap="none" baseline="300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- 4*3*(-2) = 49,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2 корня;</a:t>
            </a:r>
            <a:endParaRPr/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б)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 =(-4)</a:t>
            </a:r>
            <a:r>
              <a:rPr lang="ru-RU" sz="2400" b="0" i="0" u="none" strike="noStrike" cap="none" baseline="300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- 4*4*1 = 0,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1 корень;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в) D =(-2)</a:t>
            </a:r>
            <a:r>
              <a:rPr lang="ru-RU" sz="2400" b="0" i="0" u="none" strike="noStrike" cap="none" baseline="300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- 4*1*3 = -8,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нет корней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6"/>
          <p:cNvSpPr txBox="1">
            <a:spLocks noGrp="1"/>
          </p:cNvSpPr>
          <p:nvPr>
            <p:ph type="body" idx="2"/>
          </p:nvPr>
        </p:nvSpPr>
        <p:spPr>
          <a:xfrm>
            <a:off x="4716016" y="1556792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1" i="1" u="none" strike="noStrike" cap="non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2 вариант</a:t>
            </a:r>
            <a:endParaRPr/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а) D =(-4)</a:t>
            </a:r>
            <a:r>
              <a:rPr lang="ru-RU" sz="2400" b="0" i="0" u="none" strike="noStrike" cap="none" baseline="300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- 4*5*2 = -24,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нет корней;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 =(-3)</a:t>
            </a:r>
            <a:r>
              <a:rPr lang="ru-RU" sz="2400" b="0" i="0" u="none" strike="noStrike" cap="none" baseline="300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- 4*4*(-1) = 25,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2 корня;</a:t>
            </a:r>
            <a:endParaRPr/>
          </a:p>
          <a:p>
            <a:pPr marL="3429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</a:pPr>
            <a:r>
              <a:rPr lang="ru-RU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 =(-6)</a:t>
            </a:r>
            <a:r>
              <a:rPr lang="ru-RU" sz="2400" b="0" i="0" u="none" strike="noStrike" cap="none" baseline="300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- 4*1*9 = 0,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    1 корень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508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4260055" y="3244334"/>
            <a:ext cx="2519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baseline="30000">
                <a:solidFill>
                  <a:srgbClr val="0000CC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0" name="Google Shape;250;p26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endParaRPr sz="3500" b="0" i="0" u="none" strike="noStrike" cap="none">
              <a:solidFill>
                <a:srgbClr val="6B7C72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251" name="Google Shape;2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6193" y="188640"/>
            <a:ext cx="9613900" cy="136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/>
          <p:nvPr/>
        </p:nvSpPr>
        <p:spPr>
          <a:xfrm>
            <a:off x="971550" y="692150"/>
            <a:ext cx="7200900" cy="18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u="sng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РЕШИ УРАВНЕНИЯ </a:t>
            </a:r>
            <a:endParaRPr/>
          </a:p>
          <a:p>
            <a:pPr marL="0" marR="0" lvl="0" indent="0" algn="ctr" rtl="0">
              <a:spcBef>
                <a:spcPts val="1400"/>
              </a:spcBef>
              <a:spcAft>
                <a:spcPts val="0"/>
              </a:spcAft>
              <a:buNone/>
            </a:pPr>
            <a:r>
              <a:rPr lang="ru-RU" sz="2800" b="1" u="sng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с помощью формулы :</a:t>
            </a:r>
            <a:endParaRPr/>
          </a:p>
          <a:p>
            <a:pPr marL="0" marR="0" lvl="0" indent="0" algn="ctr" rtl="0">
              <a:spcBef>
                <a:spcPts val="1400"/>
              </a:spcBef>
              <a:spcAft>
                <a:spcPts val="0"/>
              </a:spcAft>
              <a:buNone/>
            </a:pPr>
            <a:endParaRPr sz="2800" b="1" u="sng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7" name="Google Shape;257;p27"/>
          <p:cNvSpPr txBox="1"/>
          <p:nvPr/>
        </p:nvSpPr>
        <p:spPr>
          <a:xfrm>
            <a:off x="468313" y="2133600"/>
            <a:ext cx="8207375" cy="2708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>
              <a:solidFill>
                <a:srgbClr val="CC33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CC33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1 вариант:                                  2 вариант: </a:t>
            </a:r>
            <a:endParaRPr sz="2000" b="1" i="1">
              <a:solidFill>
                <a:srgbClr val="CC33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2х</a:t>
            </a:r>
            <a:r>
              <a:rPr lang="ru-RU" sz="2000" b="1" i="1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0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+ 5х -7 = 0                           2х</a:t>
            </a:r>
            <a:r>
              <a:rPr lang="ru-RU" sz="2000" b="1" i="1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0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+ 5х -3= 0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</a:t>
            </a:r>
            <a:endParaRPr sz="2000" b="1" i="1" baseline="-2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b="1" i="1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               </a:t>
            </a:r>
            <a:endParaRPr sz="2000" b="1" i="1" baseline="-2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"/>
          <p:cNvSpPr txBox="1">
            <a:spLocks noGrp="1"/>
          </p:cNvSpPr>
          <p:nvPr>
            <p:ph type="body" idx="1"/>
          </p:nvPr>
        </p:nvSpPr>
        <p:spPr>
          <a:xfrm>
            <a:off x="179512" y="1052736"/>
            <a:ext cx="4316288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1" i="1" u="none" strike="noStrike" cap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1 вариант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2х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+ 5х -7 = 0,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D =5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-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4*2* (-7)= 81 = 9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х = (-5 -9)/2*2=-14/4=- 3,5,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=(-5 +9)/4=4/4=1.</a:t>
            </a:r>
            <a:endParaRPr sz="2400" b="0" i="1" u="none" strike="noStrike" cap="none" baseline="30000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Ответ: -3,5 и 1.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 baseline="30000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1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endParaRPr sz="2400" b="1" i="1" u="none" strike="noStrike" cap="none" baseline="30000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1" i="1" u="none" strike="noStrike" cap="none">
              <a:solidFill>
                <a:srgbClr val="000099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marR="0" lvl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28"/>
          <p:cNvSpPr txBox="1">
            <a:spLocks noGrp="1"/>
          </p:cNvSpPr>
          <p:nvPr>
            <p:ph type="body" idx="2"/>
          </p:nvPr>
        </p:nvSpPr>
        <p:spPr>
          <a:xfrm>
            <a:off x="4648200" y="1052736"/>
            <a:ext cx="4316288" cy="507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r>
              <a:rPr lang="ru-RU" sz="2800" b="1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r>
              <a:rPr lang="ru-RU" sz="2400" b="1" i="1" u="none" strike="noStrike" cap="none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2 вариант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2х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+ 5х -3= 0,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D = 5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 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– 4*2* (-3)= 49 = 7</a:t>
            </a:r>
            <a:r>
              <a:rPr lang="ru-RU" sz="2400" b="0" i="1" u="none" strike="noStrike" cap="none" baseline="3000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= (-5 -7)/2*2=-12/4= -3,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х = (-5 +7)/4= 2/4= 0,5.</a:t>
            </a:r>
            <a:endParaRPr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ru-RU" sz="2400" b="0" i="1" u="none" strike="noStrike" cap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Ответ: -3 и 0,5.</a:t>
            </a:r>
            <a:endParaRPr sz="2400" b="0" i="1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28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endParaRPr sz="3500" b="0" i="0" u="none" strike="noStrike" cap="none">
              <a:solidFill>
                <a:srgbClr val="6B7C72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65" name="Google Shape;265;p28"/>
          <p:cNvSpPr txBox="1"/>
          <p:nvPr/>
        </p:nvSpPr>
        <p:spPr>
          <a:xfrm>
            <a:off x="-468560" y="116632"/>
            <a:ext cx="8229600" cy="63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4E491A"/>
              </a:buClr>
              <a:buSzPts val="3200"/>
              <a:buFont typeface="Book Antiqua"/>
              <a:buNone/>
            </a:pPr>
            <a:r>
              <a:rPr lang="ru-RU" sz="3200" b="1" cap="none">
                <a:solidFill>
                  <a:srgbClr val="4E491A"/>
                </a:solidFill>
                <a:latin typeface="Book Antiqua"/>
                <a:ea typeface="Book Antiqua"/>
                <a:cs typeface="Book Antiqua"/>
                <a:sym typeface="Book Antiqua"/>
              </a:rPr>
              <a:t>ПРОВЕРЬ СОСЕДА ПО ПАРТЕ</a:t>
            </a:r>
            <a:endParaRPr sz="3200" b="1" cap="none">
              <a:solidFill>
                <a:srgbClr val="4E491A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pic>
        <p:nvPicPr>
          <p:cNvPr id="266" name="Google Shape;26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3762" y="0"/>
            <a:ext cx="1950238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 txBox="1"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endParaRPr sz="3500" b="0" i="0" u="none" strike="noStrike" cap="none">
              <a:solidFill>
                <a:srgbClr val="6B7C72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272" name="Google Shape;272;p29"/>
          <p:cNvSpPr txBox="1">
            <a:spLocks noGrp="1"/>
          </p:cNvSpPr>
          <p:nvPr>
            <p:ph type="body" idx="1"/>
          </p:nvPr>
        </p:nvSpPr>
        <p:spPr>
          <a:xfrm>
            <a:off x="426128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50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9"/>
          <p:cNvSpPr txBox="1">
            <a:spLocks noGrp="1"/>
          </p:cNvSpPr>
          <p:nvPr>
            <p:ph type="body" idx="2"/>
          </p:nvPr>
        </p:nvSpPr>
        <p:spPr>
          <a:xfrm>
            <a:off x="4648200" y="1719071"/>
            <a:ext cx="4038600" cy="440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508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74" name="Google Shape;27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9"/>
          <p:cNvSpPr/>
          <p:nvPr/>
        </p:nvSpPr>
        <p:spPr>
          <a:xfrm>
            <a:off x="179512" y="6525344"/>
            <a:ext cx="2376264" cy="14401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птека">
  <a:themeElements>
    <a:clrScheme name="Аптека">
      <a:dk1>
        <a:srgbClr val="000000"/>
      </a:dk1>
      <a:lt1>
        <a:srgbClr val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975</Words>
  <Application>Microsoft Office PowerPoint</Application>
  <PresentationFormat>Экран (4:3)</PresentationFormat>
  <Paragraphs>181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Calibri</vt:lpstr>
      <vt:lpstr>Comic Sans MS</vt:lpstr>
      <vt:lpstr>Book Antiqua</vt:lpstr>
      <vt:lpstr>Аптека</vt:lpstr>
      <vt:lpstr>РЕШЕНИЕ КВАДРАТНЫХ УРАВНЕНИЙ</vt:lpstr>
      <vt:lpstr>Чьи это слова?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ПРОВЕРЬ СОСЕДА ПО ПАРТЕ</vt:lpstr>
      <vt:lpstr>Презентация PowerPoint</vt:lpstr>
      <vt:lpstr>Презентация PowerPoint</vt:lpstr>
      <vt:lpstr>Презентация PowerPoint</vt:lpstr>
      <vt:lpstr>ВЫЧИСЛИ ДИСКРИМИНАНТ И ОПРЕДЕЛИ КОЛИЧЕСТВО КОРНЕЙ КВАДРАТНОГО УРАВНЕНИЯ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«РЕШЕНИЕ КВАДРАТНЫХ УРАВНЕНИЙ»</dc:title>
  <dc:creator>Светлана Селезнева</dc:creator>
  <cp:lastModifiedBy>Светлана Селезнева</cp:lastModifiedBy>
  <cp:revision>2</cp:revision>
  <dcterms:modified xsi:type="dcterms:W3CDTF">2023-02-12T15:52:04Z</dcterms:modified>
</cp:coreProperties>
</file>